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65"/>
  </p:notesMasterIdLst>
  <p:sldIdLst>
    <p:sldId id="569" r:id="rId11"/>
    <p:sldId id="257" r:id="rId12"/>
    <p:sldId id="515" r:id="rId13"/>
    <p:sldId id="571" r:id="rId14"/>
    <p:sldId id="574" r:id="rId15"/>
    <p:sldId id="565" r:id="rId16"/>
    <p:sldId id="337" r:id="rId17"/>
    <p:sldId id="625" r:id="rId18"/>
    <p:sldId id="614" r:id="rId19"/>
    <p:sldId id="615" r:id="rId20"/>
    <p:sldId id="400" r:id="rId21"/>
    <p:sldId id="593" r:id="rId22"/>
    <p:sldId id="345" r:id="rId23"/>
    <p:sldId id="476" r:id="rId24"/>
    <p:sldId id="621" r:id="rId25"/>
    <p:sldId id="559" r:id="rId26"/>
    <p:sldId id="561" r:id="rId27"/>
    <p:sldId id="563" r:id="rId28"/>
    <p:sldId id="562" r:id="rId29"/>
    <p:sldId id="566" r:id="rId30"/>
    <p:sldId id="291" r:id="rId31"/>
    <p:sldId id="616" r:id="rId32"/>
    <p:sldId id="600" r:id="rId33"/>
    <p:sldId id="522" r:id="rId34"/>
    <p:sldId id="605" r:id="rId35"/>
    <p:sldId id="523" r:id="rId36"/>
    <p:sldId id="549" r:id="rId37"/>
    <p:sldId id="524" r:id="rId38"/>
    <p:sldId id="568" r:id="rId39"/>
    <p:sldId id="577" r:id="rId40"/>
    <p:sldId id="578" r:id="rId41"/>
    <p:sldId id="622" r:id="rId42"/>
    <p:sldId id="579" r:id="rId43"/>
    <p:sldId id="619" r:id="rId44"/>
    <p:sldId id="620" r:id="rId45"/>
    <p:sldId id="581" r:id="rId46"/>
    <p:sldId id="582" r:id="rId47"/>
    <p:sldId id="623" r:id="rId48"/>
    <p:sldId id="584" r:id="rId49"/>
    <p:sldId id="585" r:id="rId50"/>
    <p:sldId id="624" r:id="rId51"/>
    <p:sldId id="587" r:id="rId52"/>
    <p:sldId id="588" r:id="rId53"/>
    <p:sldId id="592" r:id="rId54"/>
    <p:sldId id="572" r:id="rId55"/>
    <p:sldId id="513" r:id="rId56"/>
    <p:sldId id="511" r:id="rId57"/>
    <p:sldId id="552" r:id="rId58"/>
    <p:sldId id="617" r:id="rId59"/>
    <p:sldId id="535" r:id="rId60"/>
    <p:sldId id="555" r:id="rId61"/>
    <p:sldId id="536" r:id="rId62"/>
    <p:sldId id="567" r:id="rId63"/>
    <p:sldId id="332" r:id="rId64"/>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37"/>
    <p:restoredTop sz="84354"/>
  </p:normalViewPr>
  <p:slideViewPr>
    <p:cSldViewPr snapToGrid="0" snapToObjects="1">
      <p:cViewPr varScale="1">
        <p:scale>
          <a:sx n="107" d="100"/>
          <a:sy n="107" d="100"/>
        </p:scale>
        <p:origin x="1856" y="168"/>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11/5/20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273378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89836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2020-11-05</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youtube.com/watch?v=fCd6B5HRaZ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6488735"/>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083810"/>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13</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efficient random access</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6180" y="3530000"/>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27572" y="3544345"/>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fontScale="90000"/>
          </a:bodyPr>
          <a:lstStyle/>
          <a:p>
            <a:r>
              <a:rPr lang="en-US" dirty="0"/>
              <a:t>Alignment</a:t>
            </a:r>
          </a:p>
        </p:txBody>
      </p:sp>
      <p:sp>
        <p:nvSpPr>
          <p:cNvPr id="7" name="TextBox 6"/>
          <p:cNvSpPr txBox="1"/>
          <p:nvPr/>
        </p:nvSpPr>
        <p:spPr>
          <a:xfrm>
            <a:off x="4515382" y="382768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ruta 2">
            <a:extLst>
              <a:ext uri="{FF2B5EF4-FFF2-40B4-BE49-F238E27FC236}">
                <a16:creationId xmlns:a16="http://schemas.microsoft.com/office/drawing/2014/main" id="{28CAB609-AD8E-2E43-9E13-9FABA2C2D4ED}"/>
              </a:ext>
            </a:extLst>
          </p:cNvPr>
          <p:cNvSpPr txBox="1"/>
          <p:nvPr/>
        </p:nvSpPr>
        <p:spPr>
          <a:xfrm>
            <a:off x="307885" y="1059542"/>
            <a:ext cx="2252540" cy="646331"/>
          </a:xfrm>
          <a:prstGeom prst="rect">
            <a:avLst/>
          </a:prstGeom>
          <a:noFill/>
        </p:spPr>
        <p:txBody>
          <a:bodyPr wrap="none" rtlCol="0">
            <a:spAutoFit/>
          </a:bodyPr>
          <a:lstStyle/>
          <a:p>
            <a:r>
              <a:rPr lang="en-US" dirty="0">
                <a:latin typeface="Monaco" charset="0"/>
                <a:ea typeface="Monaco" charset="0"/>
                <a:cs typeface="Monaco" charset="0"/>
              </a:rPr>
              <a:t>module load bwa</a:t>
            </a:r>
          </a:p>
          <a:p>
            <a:endParaRPr lang="en-GB" dirty="0"/>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GATK’s Best practices</a:t>
            </a:r>
          </a:p>
          <a:p>
            <a:pPr>
              <a:buFont typeface="Wingdings" charset="2"/>
              <a:buChar char="§"/>
            </a:pPr>
            <a:r>
              <a:rPr lang="en-US" dirty="0"/>
              <a:t>Introduction to exercise</a:t>
            </a:r>
          </a:p>
          <a:p>
            <a:pPr>
              <a:buFont typeface="Wingdings" charset="2"/>
              <a:buChar char="§"/>
            </a:pPr>
            <a:endParaRPr lang="en-US" dirty="0"/>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5" name="TextBox 4"/>
          <p:cNvSpPr txBox="1"/>
          <p:nvPr/>
        </p:nvSpPr>
        <p:spPr>
          <a:xfrm>
            <a:off x="252000"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1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2000" y="23392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1903" y="23392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557978" y="354572"/>
            <a:ext cx="6165186" cy="745200"/>
          </a:xfrm>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24889464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01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326458" y="442829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247013" y="6211669"/>
            <a:ext cx="8896987"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777097"/>
            <a:ext cx="8640000" cy="4629229"/>
          </a:xfrm>
        </p:spPr>
        <p:txBody>
          <a:bodyPr>
            <a:normAutofit/>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374073" y="6425738"/>
            <a:ext cx="7712368"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441" y="227702"/>
            <a:ext cx="5702482" cy="6050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4"/>
              </a:rPr>
              <a:t>https://www.youtube.com/watch?v=fCd6B5HRaZ8</a:t>
            </a:r>
            <a:endParaRPr lang="en-US" sz="1600" dirty="0"/>
          </a:p>
          <a:p>
            <a:pPr marL="0" indent="0">
              <a:buNone/>
            </a:pPr>
            <a:endParaRPr lang="en-US" sz="1600" dirty="0"/>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4" name="Ned 3">
            <a:extLst>
              <a:ext uri="{FF2B5EF4-FFF2-40B4-BE49-F238E27FC236}">
                <a16:creationId xmlns:a16="http://schemas.microsoft.com/office/drawing/2014/main" id="{C2B36481-F83D-BC46-B39C-0CD0C9F2F8BA}"/>
              </a:ext>
            </a:extLst>
          </p:cNvPr>
          <p:cNvSpPr/>
          <p:nvPr/>
        </p:nvSpPr>
        <p:spPr>
          <a:xfrm>
            <a:off x="6969512" y="385646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733751"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497990"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8518260" cy="1216403"/>
          </a:xfrm>
        </p:spPr>
        <p:txBody>
          <a:bodyPr/>
          <a:lstStyle/>
          <a:p>
            <a:pPr algn="l"/>
            <a:r>
              <a:rPr lang="en-GB" dirty="0"/>
              <a:t>GATK’s best practices for germline short variant discovery</a:t>
            </a:r>
          </a:p>
        </p:txBody>
      </p:sp>
    </p:spTree>
    <p:extLst>
      <p:ext uri="{BB962C8B-B14F-4D97-AF65-F5344CB8AC3E}">
        <p14:creationId xmlns:p14="http://schemas.microsoft.com/office/powerpoint/2010/main" val="3791948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574755" cy="1216403"/>
          </a:xfrm>
        </p:spPr>
        <p:txBody>
          <a:bodyPr/>
          <a:lstStyle/>
          <a:p>
            <a:pPr algn="l"/>
            <a:r>
              <a:rPr lang="en-GB" dirty="0"/>
              <a:t>Reference genome and genetic variation</a:t>
            </a:r>
            <a:br>
              <a:rPr lang="en-GB" dirty="0"/>
            </a:br>
            <a:endParaRPr lang="en-GB" dirty="0"/>
          </a:p>
        </p:txBody>
      </p:sp>
    </p:spTree>
    <p:extLst>
      <p:ext uri="{BB962C8B-B14F-4D97-AF65-F5344CB8AC3E}">
        <p14:creationId xmlns:p14="http://schemas.microsoft.com/office/powerpoint/2010/main" val="601338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GATK’s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2925734"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881009"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8"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532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61695976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Workflows</a:t>
            </a:r>
          </a:p>
        </p:txBody>
      </p:sp>
    </p:spTree>
    <p:extLst>
      <p:ext uri="{BB962C8B-B14F-4D97-AF65-F5344CB8AC3E}">
        <p14:creationId xmlns:p14="http://schemas.microsoft.com/office/powerpoint/2010/main" val="41509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298443" y="325200"/>
            <a:ext cx="6242400" cy="745200"/>
          </a:xfrm>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6540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2400" dirty="0"/>
          </a:p>
          <a:p>
            <a:pPr>
              <a:defRPr sz="1800"/>
            </a:pPr>
            <a:r>
              <a:rPr lang="en-US" sz="2400" dirty="0"/>
              <a:t>Create a new output file in each process – don’t </a:t>
            </a:r>
            <a:r>
              <a:rPr lang="en-US" sz="2400" dirty="0" err="1"/>
              <a:t>owerwrite</a:t>
            </a:r>
            <a:r>
              <a:rPr lang="en-US" sz="2400" dirty="0"/>
              <a:t>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691278" y="489171"/>
            <a:ext cx="8091900" cy="745200"/>
          </a:xfrm>
        </p:spPr>
        <p:txBody>
          <a:bodyPr/>
          <a:lstStyle/>
          <a:p>
            <a:r>
              <a:rPr lang="en-GB" sz="2800" dirty="0"/>
              <a:t>Example: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563834371"/>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36848</TotalTime>
  <Words>5015</Words>
  <Application>Microsoft Macintosh PowerPoint</Application>
  <PresentationFormat>Bildspel på skärmen (4:3)</PresentationFormat>
  <Paragraphs>472</Paragraphs>
  <Slides>54</Slides>
  <Notes>36</Notes>
  <HiddenSlides>10</HiddenSlides>
  <MMClips>0</MMClips>
  <ScaleCrop>false</ScaleCrop>
  <HeadingPairs>
    <vt:vector size="6" baseType="variant">
      <vt:variant>
        <vt:lpstr>Använt teckensnitt</vt:lpstr>
      </vt:variant>
      <vt:variant>
        <vt:i4>9</vt:i4>
      </vt:variant>
      <vt:variant>
        <vt:lpstr>Tema</vt:lpstr>
      </vt:variant>
      <vt:variant>
        <vt:i4>10</vt:i4>
      </vt:variant>
      <vt:variant>
        <vt:lpstr>Bildrubriker</vt:lpstr>
      </vt:variant>
      <vt:variant>
        <vt:i4>54</vt:i4>
      </vt:variant>
    </vt:vector>
  </HeadingPairs>
  <TitlesOfParts>
    <vt:vector size="73" baseType="lpstr">
      <vt:lpstr>Arial</vt:lpstr>
      <vt:lpstr>ArialMT</vt:lpstr>
      <vt:lpstr>Calibri</vt:lpstr>
      <vt:lpstr>Century Gothic</vt:lpstr>
      <vt:lpstr>Courier</vt:lpstr>
      <vt:lpstr>Courier New</vt:lpstr>
      <vt:lpstr>Helvetica</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Talk Overview</vt:lpstr>
      <vt:lpstr>Illumina Sequencing  </vt:lpstr>
      <vt:lpstr>Reference genome and genetic variation </vt:lpstr>
      <vt:lpstr>Workflows</vt:lpstr>
      <vt:lpstr>What is a workflow</vt:lpstr>
      <vt:lpstr>Workflow conventions</vt:lpstr>
      <vt:lpstr>Example: Basic variant calling in one sample</vt:lpstr>
      <vt:lpstr>Basic Variant Calling in one sample</vt:lpstr>
      <vt:lpstr>Alignment</vt:lpstr>
      <vt:lpstr>The reference genome</vt:lpstr>
      <vt:lpstr>Keep track of the Reference version</vt:lpstr>
      <vt:lpstr>File Indices</vt:lpstr>
      <vt:lpstr>Alignment</vt:lpstr>
      <vt:lpstr>Burrows-Wheeler Aligner</vt:lpstr>
      <vt:lpstr>Alignment</vt:lpstr>
      <vt:lpstr>Output from mapping - Sam format</vt:lpstr>
      <vt:lpstr>Convert to Bam </vt:lpstr>
      <vt:lpstr>Read groups</vt:lpstr>
      <vt:lpstr>Paired-End data</vt:lpstr>
      <vt:lpstr>Paired-end data</vt:lpstr>
      <vt:lpstr>Variant calling</vt:lpstr>
      <vt:lpstr>Genetic variation</vt:lpstr>
      <vt:lpstr>Detecting variants in  reads</vt:lpstr>
      <vt:lpstr>Reference- and Alternatve Alleles</vt:lpstr>
      <vt:lpstr>Variant Calling HaplotypeCaller</vt:lpstr>
      <vt:lpstr>Variant Call Format (VCF)</vt:lpstr>
      <vt:lpstr>Variant Call Format (VCF)</vt:lpstr>
      <vt:lpstr>Variant calling in cohort</vt:lpstr>
      <vt:lpstr>GVCF Files are valid VCFs with extra information</vt:lpstr>
      <vt:lpstr>Basic variant calling in cohort</vt:lpstr>
      <vt:lpstr>Variant Call Format (VCF)</vt:lpstr>
      <vt:lpstr>GATK’s best practices for germline short variant discovery</vt:lpstr>
      <vt:lpstr>PowerPoint-presentation</vt:lpstr>
      <vt:lpstr>GATK’s best practices workflow for germline short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GATK’s best practices workflow </vt:lpstr>
      <vt:lpstr>Today’s lab</vt:lpstr>
      <vt:lpstr>1000 Genomes data</vt:lpstr>
      <vt:lpstr>The Lactase enzyme </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GATK’s best practises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486</cp:revision>
  <cp:lastPrinted>2017-05-17T06:27:05Z</cp:lastPrinted>
  <dcterms:created xsi:type="dcterms:W3CDTF">2017-01-13T10:12:06Z</dcterms:created>
  <dcterms:modified xsi:type="dcterms:W3CDTF">2020-11-05T10:11:10Z</dcterms:modified>
</cp:coreProperties>
</file>